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1" r:id="rId6"/>
    <p:sldId id="257" r:id="rId7"/>
    <p:sldId id="280" r:id="rId8"/>
    <p:sldId id="283" r:id="rId9"/>
    <p:sldId id="285" r:id="rId10"/>
    <p:sldId id="28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A86A80-0B52-42EB-A784-91B00CDD8C27}" v="686" dt="2020-06-15T09:06:23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CF5C-8C98-4760-B160-00578FFE0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57D5C-1513-48AE-9635-D1C3EBD7C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7357-8B8D-43AC-B8D9-F448A4A9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01ED8-C7E6-4C3B-81DF-2B19E908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57618-530F-4742-A2ED-E4D55E8D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3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66BA-572F-45B6-B1E4-3C595140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E87CD-B1DD-4E97-A5DD-30ACDBE32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9E40-11E8-434B-8C35-39E9E446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BBAE-0E91-421E-BC89-1F9D81F5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F3653-9007-4C0E-A825-CB440562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6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17924-E6A9-40CC-8492-C45FA421D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44E9-7AD0-4579-BC74-9F4B056E1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26F9A-9859-44EC-B744-091956CC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EBC2-2B75-4AB8-B38B-C8A7DD12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EFB2C-2F1E-4730-BF5C-16A7447A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C418-A158-4899-AB5F-51F9A6D6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0771-F1A1-481C-B700-BE1EF5D3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DE695-48C9-4FCD-B041-12BD1CE1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0ADC7-611B-47E3-A7C4-6677A687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B1BB7-8D1C-4B8F-AED0-FAC2C50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8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B391-8EBA-40CB-89C5-88D4A549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849B5-9C19-4A69-8AE6-5F6EEF54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D029-435B-406D-9CB4-02D3B809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18A9B-58E5-462D-8B09-74DB8554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E4727-B4F2-461F-ACFD-D4672BC0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0B8E-73DE-45C7-AB06-F5FB8D4C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5E40-5553-4BCD-8FCB-C5E46DC84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1D379-4DCF-409D-96E6-94512D5BC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AC8B7-5F08-45E0-A334-4123EE39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AE2D1-055C-4CB7-A5BA-1C05D37F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31276-56C4-4C42-B3CF-36F5111C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4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617C-15D9-4046-A7B4-4CCA37F8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C169A-740D-487F-A230-AE0906B97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3CD84-D541-4220-B45C-05F8B564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888FD-B42D-48A4-BF06-C50B6ED5C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66620-2292-4805-A63D-56329BDBE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EAA2A-5D9D-4F37-9707-0FF9574A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EE3FF-5688-4BB3-936D-C64336AA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3BDDE-40C9-4FF3-B796-EE73EED4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7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5A90-7C98-4E5B-8B6C-CAC0F10A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7D47A-52B6-4AB1-9BF7-03DF8731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DDA82-6053-4E67-A4C8-9287A944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9473F-6F13-41CB-9B24-61D9C219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4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46834-7B63-41BC-B11C-C6370872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B1C19-0A53-4EBA-91AA-F069D5BF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5DF67-8044-40E7-A466-95EB25DB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4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9770-EF19-47B1-AA30-AB33D8CF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D85E6-8BBB-4BBF-BA70-AF2D71C6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72162-57E4-44C3-BF83-49C67C60A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67145-65CF-4BCD-8908-931E9EAC1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D43B2-6CA8-4E52-9A01-CE08DA0D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A1F33-26CB-4431-A765-6EA80052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0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0784-CBF1-43E5-9DC6-CE63B59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C9D4F-95CB-4BB3-BF68-EC54E2FA8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4A84D-737E-4BB3-B142-E124DA3BC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51CD7-C8AF-420C-AEB3-5716CD48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9767B-688F-4DDA-A7CC-A92F7011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632DC-5835-4DE9-99A2-74F55504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1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63C01-4174-449F-BCC3-D9BEEF35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AE1B4-F385-4AF0-A35F-AA23EF0D1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BA15-C0BA-42C5-BC5C-FC78749AC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BBCB-E889-41E0-83EE-01044B1D83F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9BDDF-5BF3-4FA7-A370-78977A7A1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7583B-F1DE-44A5-849F-ADB711F2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ngminds.org.uk/media/3091/adversity-and-trauma-informed-practice-guide-for-professionals.pdf" TargetMode="Externa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teach4diversity.ca/re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10FA-588C-4086-B4C5-8A11A3A8A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04" y="1879139"/>
            <a:ext cx="10774017" cy="2387600"/>
          </a:xfrm>
        </p:spPr>
        <p:txBody>
          <a:bodyPr>
            <a:normAutofit/>
          </a:bodyPr>
          <a:lstStyle/>
          <a:p>
            <a:r>
              <a:rPr lang="en-GB" b="1" dirty="0"/>
              <a:t>Trauma informed practice </a:t>
            </a:r>
            <a:br>
              <a:rPr lang="en-GB" dirty="0"/>
            </a:br>
            <a:r>
              <a:rPr lang="en-GB" sz="4900" dirty="0"/>
              <a:t>An introduction for those who have safeguarding responsibilities in church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58EDC-8B8D-4E7D-ADA2-452562894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16206"/>
            <a:ext cx="9144000" cy="1655762"/>
          </a:xfrm>
        </p:spPr>
        <p:txBody>
          <a:bodyPr/>
          <a:lstStyle/>
          <a:p>
            <a:r>
              <a:rPr lang="en-GB" dirty="0"/>
              <a:t>Andrea King and Rachel Stone</a:t>
            </a:r>
          </a:p>
          <a:p>
            <a:r>
              <a:rPr lang="en-GB" dirty="0"/>
              <a:t>June 2020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7C9D033A-274E-4DE1-B97F-75B3AD7E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11" y="204275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gn with white text&#10;&#10;Description automatically generated">
            <a:extLst>
              <a:ext uri="{FF2B5EF4-FFF2-40B4-BE49-F238E27FC236}">
                <a16:creationId xmlns:a16="http://schemas.microsoft.com/office/drawing/2014/main" id="{71EF24EE-9CB7-4D0F-AF38-B616BDCF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89" y="130833"/>
            <a:ext cx="2539682" cy="8253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FADC4F-5CDA-4EDD-BDA4-17D9B011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Today’s session aims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CB8D4-C4F2-419E-846B-F6632EA78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you to the concept of trauma informed practice in safeguarding situations</a:t>
            </a:r>
          </a:p>
          <a:p>
            <a:r>
              <a:rPr lang="en-GB" dirty="0"/>
              <a:t>Help you understand the wide range of factors that can lead to trauma in childhood and beyond</a:t>
            </a:r>
          </a:p>
          <a:p>
            <a:r>
              <a:rPr lang="en-GB" dirty="0"/>
              <a:t>Understand the impact of trauma on behaviour </a:t>
            </a:r>
          </a:p>
          <a:p>
            <a:r>
              <a:rPr lang="en-GB" dirty="0"/>
              <a:t>Consider how best to support those who have experienced trauma either as children or who are currently experiencing trauma</a:t>
            </a:r>
          </a:p>
          <a:p>
            <a:r>
              <a:rPr lang="en-GB" dirty="0"/>
              <a:t>Consider the specific implications for those who hold safeguarding responsibilities in Baptist churches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89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154E8E-DAE5-411C-A411-8B19325BF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0" r="8406" b="-1"/>
          <a:stretch/>
        </p:blipFill>
        <p:spPr>
          <a:xfrm>
            <a:off x="488138" y="136524"/>
            <a:ext cx="11247808" cy="6219827"/>
          </a:xfrm>
          <a:prstGeom prst="rect">
            <a:avLst/>
          </a:prstGeom>
        </p:spPr>
      </p:pic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A8D9155A-24DF-4D1A-9C3D-5D099FD5E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62" y="501649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2FE8FC25-DDF9-4658-930E-63F7EBDD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8" y="192504"/>
            <a:ext cx="10480668" cy="6589039"/>
          </a:xfrm>
          <a:prstGeom prst="rect">
            <a:avLst/>
          </a:prstGeom>
        </p:spPr>
      </p:pic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C7CE4100-A670-42EB-914B-070F6C28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37" y="76456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0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EDC1-17D0-4CE4-B3F9-AB7AFBEB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you’re likely to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FC3F-C812-49E3-B49F-F20576A4B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21" y="1730859"/>
            <a:ext cx="5157787" cy="3684588"/>
          </a:xfrm>
        </p:spPr>
        <p:txBody>
          <a:bodyPr>
            <a:noAutofit/>
          </a:bodyPr>
          <a:lstStyle/>
          <a:p>
            <a:r>
              <a:rPr lang="en-GB" sz="2400" dirty="0"/>
              <a:t>Difficulties with concentration and indecisiveness</a:t>
            </a:r>
          </a:p>
          <a:p>
            <a:r>
              <a:rPr lang="en-GB" sz="2400" dirty="0"/>
              <a:t>Sudden flashbacks which can be caused by related sights, sounds or smells </a:t>
            </a:r>
          </a:p>
          <a:p>
            <a:r>
              <a:rPr lang="en-GB" sz="2400" dirty="0"/>
              <a:t>Avoiding places, people or objects which remind them of the incident </a:t>
            </a:r>
          </a:p>
          <a:p>
            <a:r>
              <a:rPr lang="en-GB" sz="2400" dirty="0"/>
              <a:t>Feeling insecure and unsafe </a:t>
            </a:r>
          </a:p>
          <a:p>
            <a:r>
              <a:rPr lang="en-GB" sz="2400" dirty="0"/>
              <a:t>Physical effects such as feeling unwell, headaches, listlessness or over activity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692FCF-CF57-42E8-9A30-B4748028C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30859"/>
            <a:ext cx="5183188" cy="47620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600" dirty="0">
                <a:solidFill>
                  <a:prstClr val="black"/>
                </a:solidFill>
              </a:rPr>
              <a:t>Difficulty in accepting the events or how they have been affected by them e.g. appearing ‘over-brave’ 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Changes in personality e.g. feeling depressed or isolated, becoming irritable or angry 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Needing to go over and over the incident which can test the patience of those closest. 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Worries that the same event might happen again or happen to them. A sense of guilt — ’If only I had…’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Fear, aggression, sudden outbursts</a:t>
            </a:r>
          </a:p>
          <a:p>
            <a:endParaRPr lang="en-GB" dirty="0"/>
          </a:p>
        </p:txBody>
      </p:sp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4A793D0A-DD38-4187-B358-6F6B5A0D6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89" y="130833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1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B939-A603-4F2B-87FA-3B57B193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Protective Factors</a:t>
            </a:r>
          </a:p>
        </p:txBody>
      </p:sp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570D56-7CB1-4778-B983-13DF26D0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89" y="130833"/>
            <a:ext cx="2539682" cy="825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AB6C8-5DDB-4BD6-BB93-08C7279E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24" y="1246197"/>
            <a:ext cx="3779848" cy="1231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07887-0EFD-4E28-ACFD-537B29062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999" y="1366684"/>
            <a:ext cx="5719672" cy="51261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FA409C-3F59-4947-8831-98E56A11B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729"/>
            <a:ext cx="5483942" cy="3699233"/>
          </a:xfrm>
        </p:spPr>
        <p:txBody>
          <a:bodyPr/>
          <a:lstStyle/>
          <a:p>
            <a:r>
              <a:rPr lang="en-GB" dirty="0"/>
              <a:t>This is not a predictive model</a:t>
            </a:r>
          </a:p>
          <a:p>
            <a:r>
              <a:rPr lang="en-GB" dirty="0"/>
              <a:t>This does not speak to individual character and resilience</a:t>
            </a:r>
          </a:p>
          <a:p>
            <a:r>
              <a:rPr lang="en-GB" dirty="0"/>
              <a:t>We know the value of protective factors</a:t>
            </a:r>
          </a:p>
          <a:p>
            <a:r>
              <a:rPr lang="en-GB" dirty="0"/>
              <a:t>It should not be equated with loss of hope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06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5AF4-EBF4-4D9E-AB09-46830853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98CF-59C7-471E-88D8-A1615C53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067"/>
            <a:ext cx="10619630" cy="4937808"/>
          </a:xfrm>
        </p:spPr>
        <p:txBody>
          <a:bodyPr>
            <a:normAutofit fontScale="55000" lnSpcReduction="20000"/>
          </a:bodyPr>
          <a:lstStyle/>
          <a:p>
            <a:r>
              <a:rPr lang="en-GB" sz="4400" b="1" dirty="0"/>
              <a:t>Enable calming</a:t>
            </a:r>
          </a:p>
          <a:p>
            <a:r>
              <a:rPr lang="en-GB" sz="4400" dirty="0"/>
              <a:t>Support the individual to develop strategies to calm him/herself down, and consider who would be best placed to help the individual stay calm, e.g. significant others, person of trust.</a:t>
            </a:r>
          </a:p>
          <a:p>
            <a:r>
              <a:rPr lang="en-GB" sz="4400" dirty="0"/>
              <a:t>Encourage the individual to engage in activities that will help him/her calm down.</a:t>
            </a:r>
          </a:p>
          <a:p>
            <a:r>
              <a:rPr lang="en-GB" sz="4400" b="1" dirty="0"/>
              <a:t>Consider what the church can do to make the individual feel safer</a:t>
            </a:r>
            <a:r>
              <a:rPr lang="en-GB" sz="4400" dirty="0"/>
              <a:t>, as he/she may be worried that the event will occur again.</a:t>
            </a:r>
          </a:p>
          <a:p>
            <a:r>
              <a:rPr lang="en-GB" sz="4400" dirty="0"/>
              <a:t>The person providing pastoral support helps us to understand that the individual(s) may need initial support to make a plan, and ongoing support to implement and review this.</a:t>
            </a:r>
          </a:p>
          <a:p>
            <a:r>
              <a:rPr lang="en-GB" sz="4400" dirty="0"/>
              <a:t>Remember, the individual(s) may need reassurance and someone to listen to his/her concerns</a:t>
            </a:r>
          </a:p>
          <a:p>
            <a:r>
              <a:rPr lang="en-GB" sz="4400" dirty="0"/>
              <a:t>Encourage optimism and seek wider support</a:t>
            </a:r>
          </a:p>
          <a:p>
            <a:endParaRPr lang="en-GB" dirty="0"/>
          </a:p>
        </p:txBody>
      </p:sp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C150FF0B-13CC-4411-982A-B8D75CE55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05" y="75173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gn with white text&#10;&#10;Description automatically generated">
            <a:extLst>
              <a:ext uri="{FF2B5EF4-FFF2-40B4-BE49-F238E27FC236}">
                <a16:creationId xmlns:a16="http://schemas.microsoft.com/office/drawing/2014/main" id="{0407EDA3-EE9F-4D03-BE18-5115B2E48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05" y="75173"/>
            <a:ext cx="2539682" cy="8253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E663D9-6C68-4A74-85DA-836E19D7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reading</a:t>
            </a:r>
          </a:p>
        </p:txBody>
      </p:sp>
      <p:pic>
        <p:nvPicPr>
          <p:cNvPr id="7" name="Content Placeholder 6" descr="A close up of a implement&#10;&#10;Description automatically generated">
            <a:extLst>
              <a:ext uri="{FF2B5EF4-FFF2-40B4-BE49-F238E27FC236}">
                <a16:creationId xmlns:a16="http://schemas.microsoft.com/office/drawing/2014/main" id="{12672FE5-535F-4013-92F1-E0B4649DF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92202" y="3665507"/>
            <a:ext cx="6706198" cy="271027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F17022-DE2D-421C-9886-601567CDA755}"/>
              </a:ext>
            </a:extLst>
          </p:cNvPr>
          <p:cNvSpPr txBox="1"/>
          <p:nvPr/>
        </p:nvSpPr>
        <p:spPr>
          <a:xfrm>
            <a:off x="9119403" y="6492875"/>
            <a:ext cx="8514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://teach4diversity.ca/resources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nc/3.0/"/>
              </a:rPr>
              <a:t>CC BY-NC</a:t>
            </a:r>
            <a:endParaRPr lang="en-GB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983E2-B806-4791-AEDE-6EA9B583255F}"/>
              </a:ext>
            </a:extLst>
          </p:cNvPr>
          <p:cNvSpPr txBox="1"/>
          <p:nvPr/>
        </p:nvSpPr>
        <p:spPr>
          <a:xfrm>
            <a:off x="973394" y="1690688"/>
            <a:ext cx="106581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helpful leaflet provides an explanation of how adversity and trauma affect young </a:t>
            </a:r>
            <a:r>
              <a:rPr lang="en-GB" sz="2400"/>
              <a:t>people:</a:t>
            </a:r>
          </a:p>
          <a:p>
            <a:endParaRPr lang="en-GB" sz="2400" dirty="0"/>
          </a:p>
          <a:p>
            <a:r>
              <a:rPr lang="en-GB" sz="2400" dirty="0">
                <a:hlinkClick r:id="rId6"/>
              </a:rPr>
              <a:t>https://youngminds.org.uk/media/3091/adversity-and-trauma-informed-practice-guide-for-professionals.pdf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55AC4FB1B4E14092CB623430AF135F" ma:contentTypeVersion="10" ma:contentTypeDescription="Create a new document." ma:contentTypeScope="" ma:versionID="7fc6f4409fb8fb2185914a53effb4fc2">
  <xsd:schema xmlns:xsd="http://www.w3.org/2001/XMLSchema" xmlns:xs="http://www.w3.org/2001/XMLSchema" xmlns:p="http://schemas.microsoft.com/office/2006/metadata/properties" xmlns:ns3="27f06f9b-0c19-4880-a840-4b5d643883d3" targetNamespace="http://schemas.microsoft.com/office/2006/metadata/properties" ma:root="true" ma:fieldsID="1dc615a706b35574a79ebbb1066a2d45" ns3:_="">
    <xsd:import namespace="27f06f9b-0c19-4880-a840-4b5d643883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06f9b-0c19-4880-a840-4b5d64388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759E52-9F2D-45C1-8743-95499A52F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f06f9b-0c19-4880-a840-4b5d64388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56CB71-D878-4551-9E2B-0BE8CF09B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7C91DA-5D06-495D-93AA-8653C28CE9E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7f06f9b-0c19-4880-a840-4b5d643883d3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449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Trauma informed practice  An introduction for those who have safeguarding responsibilities in church life</vt:lpstr>
      <vt:lpstr>Today’s session aims to:</vt:lpstr>
      <vt:lpstr>PowerPoint Presentation</vt:lpstr>
      <vt:lpstr>PowerPoint Presentation</vt:lpstr>
      <vt:lpstr>What you’re likely to see</vt:lpstr>
      <vt:lpstr>Protective Factors</vt:lpstr>
      <vt:lpstr>What to do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practice  An introduction for those who have safeguarding responsibilities in church life</dc:title>
  <dc:creator>Rachel Stone</dc:creator>
  <cp:lastModifiedBy>SEBA Safeguarding Officer</cp:lastModifiedBy>
  <cp:revision>2</cp:revision>
  <dcterms:created xsi:type="dcterms:W3CDTF">2020-06-08T10:48:19Z</dcterms:created>
  <dcterms:modified xsi:type="dcterms:W3CDTF">2020-09-10T08:57:29Z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0x0101003E55AC4FB1B4E14092CB623430AF135F</vt:lpwstr>
  </property>
</Properties>
</file>